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67" r:id="rId5"/>
    <p:sldId id="257" r:id="rId6"/>
    <p:sldId id="266" r:id="rId7"/>
    <p:sldId id="258" r:id="rId8"/>
    <p:sldId id="275" r:id="rId9"/>
    <p:sldId id="269" r:id="rId10"/>
    <p:sldId id="328" r:id="rId11"/>
    <p:sldId id="284" r:id="rId12"/>
    <p:sldId id="289" r:id="rId13"/>
    <p:sldId id="288" r:id="rId14"/>
    <p:sldId id="327" r:id="rId15"/>
    <p:sldId id="285" r:id="rId16"/>
    <p:sldId id="286" r:id="rId17"/>
    <p:sldId id="287" r:id="rId18"/>
    <p:sldId id="318" r:id="rId19"/>
    <p:sldId id="290" r:id="rId20"/>
    <p:sldId id="291" r:id="rId21"/>
    <p:sldId id="295" r:id="rId22"/>
    <p:sldId id="298" r:id="rId23"/>
    <p:sldId id="299" r:id="rId24"/>
    <p:sldId id="301" r:id="rId25"/>
    <p:sldId id="331" r:id="rId26"/>
    <p:sldId id="332" r:id="rId27"/>
    <p:sldId id="320" r:id="rId28"/>
    <p:sldId id="305" r:id="rId29"/>
    <p:sldId id="321" r:id="rId30"/>
    <p:sldId id="322" r:id="rId31"/>
    <p:sldId id="310" r:id="rId32"/>
    <p:sldId id="311" r:id="rId33"/>
    <p:sldId id="323" r:id="rId34"/>
    <p:sldId id="324" r:id="rId35"/>
    <p:sldId id="314" r:id="rId36"/>
    <p:sldId id="329" r:id="rId37"/>
    <p:sldId id="330" r:id="rId38"/>
    <p:sldId id="325" r:id="rId39"/>
    <p:sldId id="326" r:id="rId40"/>
    <p:sldId id="317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712" autoAdjust="0"/>
  </p:normalViewPr>
  <p:slideViewPr>
    <p:cSldViewPr snapToGrid="0">
      <p:cViewPr varScale="1">
        <p:scale>
          <a:sx n="86" d="100"/>
          <a:sy n="86" d="100"/>
        </p:scale>
        <p:origin x="4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7/2/2021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1DA65-DC26-4F33-A7D6-668EABAC7285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F72F5-3B2F-4B6F-B7D2-A2809A107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F72F5-3B2F-4B6F-B7D2-A2809A107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4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the gradient of a loss with respect to classification i.e. gradients with respect to all of the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combine these gradient to become weights for each of the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Relu layer is applied on weighted combination of the saliency map in order to only show he positive correlations on the saliency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90899-FCDF-4251-AAED-15B83DC2DB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6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383838"/>
                </a:solidFill>
                <a:latin typeface="proxima-nova"/>
              </a:rPr>
              <a:t>B</a:t>
            </a:r>
            <a:r>
              <a:rPr lang="en-US" b="0" i="0" dirty="0">
                <a:solidFill>
                  <a:srgbClr val="383838"/>
                </a:solidFill>
                <a:effectLst/>
                <a:latin typeface="proxima-nova"/>
              </a:rPr>
              <a:t>ackbones for the YOLOv4 object detector:</a:t>
            </a:r>
          </a:p>
          <a:p>
            <a:pPr algn="l"/>
            <a:r>
              <a:rPr lang="en-US" dirty="0">
                <a:solidFill>
                  <a:srgbClr val="383838"/>
                </a:solidFill>
                <a:latin typeface="proxima-nova"/>
              </a:rPr>
              <a:t>	</a:t>
            </a:r>
            <a:r>
              <a:rPr lang="en-US" dirty="0"/>
              <a:t>CSPDarknet53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90899-FCDF-4251-AAED-15B83DC2DB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your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288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7/2/2021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  <p:sldLayoutId id="2147483674" r:id="rId14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352914821001118?via%3Dihu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352914821001118?via%3Dihu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figure/The-architecture-of-EfficientNet-b0_fig1_33946262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ecominghuman.ai/explaining-yolov4-a-one-stage-detector-cdac0826cbd7#:~:text=YoloV4%20is%20an%20important%20improvement,network%20on%20a%20single%20GPU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scielo.php?script=sci_arttext&amp;pid=S1516-89132017000100418&amp;lng=en&amp;tlng=en" TargetMode="External"/><Relationship Id="rId2" Type="http://schemas.openxmlformats.org/officeDocument/2006/relationships/hyperlink" Target="https://www.kaggle.com/nih-chest-xrays/data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aggle.com/c/rsna-pneumonia-detection-challenge/overview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scielo.php?script=sci_arttext&amp;pid=S1516-89132017000100418&amp;lng=en&amp;tlng=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52BFEB6-F40E-4219-9AA6-8A27C2E8899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2612572" y="1647958"/>
            <a:ext cx="7331528" cy="1870007"/>
          </a:xfrm>
        </p:spPr>
        <p:txBody>
          <a:bodyPr/>
          <a:lstStyle/>
          <a:p>
            <a:pPr algn="l"/>
            <a:r>
              <a:rPr lang="en-US" sz="19900" b="1" dirty="0">
                <a:ln w="28575" cmpd="thinThick">
                  <a:solidFill>
                    <a:schemeClr val="accent4">
                      <a:lumMod val="50000"/>
                      <a:alpha val="62000"/>
                    </a:schemeClr>
                  </a:solidFill>
                </a:ln>
                <a:effectLst>
                  <a:reflection blurRad="6350" stA="36000" endPos="30000" dir="5400000" sy="-100000" algn="bl" rotWithShape="0"/>
                </a:effectLst>
                <a:latin typeface="Lucida Bright" panose="02040602050505020304" pitchFamily="18" charset="0"/>
                <a:cs typeface="Angsana New" panose="020B0502040204020203" pitchFamily="18" charset="-34"/>
              </a:rPr>
              <a:t>XAR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4DB1EEC-D590-4C80-ABB7-362BBE1F5A1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3039758" y="3786545"/>
            <a:ext cx="5085650" cy="6916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1" dirty="0"/>
              <a:t>Chest X-ray diagnosis and analysis, Now just a click away.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261257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dirty="0"/>
              <a:t>CXR14 DATASET [2]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A1FD6-532D-4102-8DA1-ABC46A17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614" y="1527463"/>
            <a:ext cx="9071059" cy="254178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112120 images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14 diseases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Stored collectively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For Classification</a:t>
            </a:r>
          </a:p>
          <a:p>
            <a:pPr marL="342900" indent="-34290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PREPROCESSING: Separated Images into </a:t>
            </a:r>
          </a:p>
          <a:p>
            <a:pPr algn="l">
              <a:lnSpc>
                <a:spcPct val="50000"/>
              </a:lnSpc>
            </a:pPr>
            <a:r>
              <a:rPr lang="en-US" altLang="en-US" sz="1800" b="1" dirty="0">
                <a:solidFill>
                  <a:schemeClr val="accent1">
                    <a:lumMod val="50000"/>
                  </a:schemeClr>
                </a:solidFill>
              </a:rPr>
              <a:t>         separate disease folders</a:t>
            </a:r>
          </a:p>
          <a:p>
            <a:pPr>
              <a:lnSpc>
                <a:spcPct val="100000"/>
              </a:lnSpc>
            </a:pPr>
            <a:endParaRPr lang="en-US" sz="4800" u="sng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39" y="3666913"/>
            <a:ext cx="4540280" cy="3118570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18" y="1436791"/>
            <a:ext cx="5808518" cy="5348691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345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914" y="2612572"/>
            <a:ext cx="4636082" cy="2364870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8500+ images for lung opacity with corresponding bounding box coordinates.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10000+ images which indicate no lung opacity.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0957" y="83820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SET USED IN YOLO V4 FOR SEGMENTATION [3]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36" y="2230875"/>
            <a:ext cx="4437409" cy="4412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94" y="3888612"/>
            <a:ext cx="3898324" cy="27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7AD8D6-7960-408D-BD81-C492D17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 fontScale="90000"/>
          </a:bodyPr>
          <a:lstStyle/>
          <a:p>
            <a:r>
              <a:rPr lang="en-US" sz="5400" b="1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DATA SET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BCC18A-1212-4D79-B8C3-B7EB6369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the data given was in raw and scattered form.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28600" indent="-228600"/>
            <a:endParaRPr lang="en-US" sz="13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183D59-85AD-48F3-8DB3-AAB7C3CC51C1}"/>
              </a:ext>
            </a:extLst>
          </p:cNvPr>
          <p:cNvCxnSpPr>
            <a:cxnSpLocks/>
          </p:cNvCxnSpPr>
          <p:nvPr/>
        </p:nvCxnSpPr>
        <p:spPr>
          <a:xfrm>
            <a:off x="1371600" y="1477118"/>
            <a:ext cx="956716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9" y="2403370"/>
            <a:ext cx="4104126" cy="1739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96" y="4373024"/>
            <a:ext cx="3941601" cy="1535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66" y="1924465"/>
            <a:ext cx="3953854" cy="1937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43004"/>
          <a:stretch/>
        </p:blipFill>
        <p:spPr>
          <a:xfrm>
            <a:off x="6744018" y="3272985"/>
            <a:ext cx="2493087" cy="31017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5843" y="2633793"/>
            <a:ext cx="1154101" cy="259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flipV="1">
            <a:off x="1586676" y="2687513"/>
            <a:ext cx="723491" cy="152004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 flipV="1">
            <a:off x="2449869" y="3759689"/>
            <a:ext cx="1804886" cy="144469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53517" y="4946037"/>
            <a:ext cx="841020" cy="23052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3517" y="5142290"/>
            <a:ext cx="841020" cy="23052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234046">
            <a:off x="3446110" y="4028805"/>
            <a:ext cx="4507058" cy="108377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70051" y="3001098"/>
            <a:ext cx="841020" cy="23052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0662565" flipV="1">
            <a:off x="3618874" y="4786974"/>
            <a:ext cx="3113322" cy="113001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2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424"/>
          <a:stretch/>
        </p:blipFill>
        <p:spPr>
          <a:xfrm>
            <a:off x="972917" y="1646609"/>
            <a:ext cx="2743200" cy="2224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30979"/>
          <a:stretch/>
        </p:blipFill>
        <p:spPr>
          <a:xfrm>
            <a:off x="972917" y="4392707"/>
            <a:ext cx="3163736" cy="1865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957242" y="3572683"/>
            <a:ext cx="886691" cy="241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V="1">
            <a:off x="1081151" y="3554026"/>
            <a:ext cx="723491" cy="278394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95397" y="4523579"/>
            <a:ext cx="809576" cy="304799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253219" y="3040017"/>
            <a:ext cx="851589" cy="514009"/>
          </a:xfrm>
          <a:prstGeom prst="rightArrow">
            <a:avLst>
              <a:gd name="adj1" fmla="val 35687"/>
              <a:gd name="adj2" fmla="val 50000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45730" y="6284728"/>
            <a:ext cx="124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REPORT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17863" y="5915397"/>
            <a:ext cx="250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CSV FILE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86865" y="398878"/>
            <a:ext cx="8832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+mj-lt"/>
              </a:rPr>
              <a:t>LOCAL DATASET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26" y="1877553"/>
            <a:ext cx="5823170" cy="39097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45031" y="3997043"/>
            <a:ext cx="219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X-RAY IMAGE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782494" y="4473916"/>
            <a:ext cx="1168829" cy="354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04809" y="2822714"/>
            <a:ext cx="5828288" cy="667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1371600" y="693467"/>
            <a:ext cx="9601200" cy="1801872"/>
          </a:xfrm>
        </p:spPr>
        <p:txBody>
          <a:bodyPr>
            <a:normAutofit/>
          </a:bodyPr>
          <a:lstStyle/>
          <a:p>
            <a:r>
              <a:rPr lang="en-US" dirty="0"/>
              <a:t>REPORT GENERATION: PREPROCESSING</a:t>
            </a: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1371601" y="1693718"/>
            <a:ext cx="4488872" cy="4971701"/>
          </a:xfrm>
        </p:spPr>
        <p:txBody>
          <a:bodyPr/>
          <a:lstStyle/>
          <a:p>
            <a:r>
              <a:rPr lang="en-US" sz="2000" dirty="0"/>
              <a:t>UNIQUE WORDS: 543</a:t>
            </a:r>
          </a:p>
          <a:p>
            <a:r>
              <a:rPr lang="en-US" sz="2000" dirty="0"/>
              <a:t>UNIQUE CAPTIONS: 238</a:t>
            </a:r>
          </a:p>
          <a:p>
            <a:r>
              <a:rPr lang="en-US" sz="2000" dirty="0"/>
              <a:t>PATIENT REPORTS: 15,970</a:t>
            </a:r>
          </a:p>
          <a:p>
            <a:r>
              <a:rPr lang="en-US" sz="2000" dirty="0"/>
              <a:t>PATIENT IMAGES: 2345</a:t>
            </a:r>
          </a:p>
          <a:p>
            <a:r>
              <a:rPr lang="en-US" sz="2000" dirty="0"/>
              <a:t>PATIENTS WITH BOTH IMAGES AND REPORTS: 2338</a:t>
            </a:r>
          </a:p>
          <a:p>
            <a:r>
              <a:rPr lang="en-US" sz="2000" dirty="0"/>
              <a:t>Train and test data split: most of the captions with lower frequency were kept in training dataset.</a:t>
            </a:r>
          </a:p>
          <a:p>
            <a:r>
              <a:rPr lang="en-US" sz="2000" dirty="0"/>
              <a:t>Augmentation method (in training dataset): Sampling</a:t>
            </a:r>
          </a:p>
          <a:p>
            <a:r>
              <a:rPr lang="en-US" sz="2000" dirty="0"/>
              <a:t>captions&gt;50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down sampled by 2</a:t>
            </a:r>
          </a:p>
          <a:p>
            <a:r>
              <a:rPr lang="en-US" sz="2000" dirty="0"/>
              <a:t>captions&lt;=5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up sampled by 10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72" y="1953491"/>
            <a:ext cx="6099465" cy="39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1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306" y="1298754"/>
            <a:ext cx="8636775" cy="2655576"/>
          </a:xfrm>
        </p:spPr>
        <p:txBody>
          <a:bodyPr/>
          <a:lstStyle/>
          <a:p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4774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6" y="1572129"/>
            <a:ext cx="5008551" cy="27180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965943" y="4545966"/>
            <a:ext cx="2887112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DENSE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5943" y="5107549"/>
            <a:ext cx="2887112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BATCH NORMALIZATION LAYER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5943" y="5874506"/>
            <a:ext cx="2887112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DROPOUT LAYER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70878" y="6368033"/>
            <a:ext cx="2887112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</a:t>
            </a:r>
          </a:p>
        </p:txBody>
      </p:sp>
      <p:cxnSp>
        <p:nvCxnSpPr>
          <p:cNvPr id="14" name="Straight Arrow Connector 13"/>
          <p:cNvCxnSpPr>
            <a:stCxn id="7" idx="2"/>
            <a:endCxn id="9" idx="0"/>
          </p:cNvCxnSpPr>
          <p:nvPr/>
        </p:nvCxnSpPr>
        <p:spPr>
          <a:xfrm>
            <a:off x="9409499" y="4853743"/>
            <a:ext cx="0" cy="2538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409499" y="5630769"/>
            <a:ext cx="0" cy="243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11" idx="0"/>
          </p:cNvCxnSpPr>
          <p:nvPr/>
        </p:nvCxnSpPr>
        <p:spPr>
          <a:xfrm>
            <a:off x="9409499" y="6182283"/>
            <a:ext cx="4935" cy="1857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7" idx="0"/>
          </p:cNvCxnSpPr>
          <p:nvPr/>
        </p:nvCxnSpPr>
        <p:spPr>
          <a:xfrm>
            <a:off x="9403842" y="4290147"/>
            <a:ext cx="5657" cy="255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26826" y="2241145"/>
            <a:ext cx="841664" cy="187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(244,244,3)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11966" y="4333403"/>
            <a:ext cx="841664" cy="187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(9,1024)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411966" y="4865549"/>
            <a:ext cx="841664" cy="187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(9,512)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411966" y="5629482"/>
            <a:ext cx="841664" cy="187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(9,512)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14434" y="6180996"/>
            <a:ext cx="841664" cy="187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(9,512)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1371600" y="693467"/>
            <a:ext cx="9601200" cy="1801872"/>
          </a:xfrm>
        </p:spPr>
        <p:txBody>
          <a:bodyPr>
            <a:normAutofit/>
          </a:bodyPr>
          <a:lstStyle/>
          <a:p>
            <a:r>
              <a:rPr lang="en-US" dirty="0"/>
              <a:t>REPORT GENERATION: ENCODER MODEL</a:t>
            </a: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1371599" y="1704109"/>
            <a:ext cx="5288973" cy="4971701"/>
          </a:xfrm>
        </p:spPr>
        <p:txBody>
          <a:bodyPr/>
          <a:lstStyle/>
          <a:p>
            <a:r>
              <a:rPr lang="en-US" dirty="0"/>
              <a:t>The encoder extracts key features from the image using a convolutional neural network (in our case </a:t>
            </a:r>
            <a:r>
              <a:rPr lang="en-US" dirty="0" err="1"/>
              <a:t>ChexNet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ChexNet</a:t>
            </a:r>
            <a:r>
              <a:rPr lang="en-US" dirty="0"/>
              <a:t> is a 121-layer convolutional neural network, consisting of Dense blocks, trained on CXR 14.</a:t>
            </a:r>
          </a:p>
          <a:p>
            <a:r>
              <a:rPr lang="en-US" dirty="0"/>
              <a:t>Dense layer having 512 neurons</a:t>
            </a:r>
          </a:p>
          <a:p>
            <a:r>
              <a:rPr lang="en-US" dirty="0"/>
              <a:t>Output as key features fed into decoder</a:t>
            </a:r>
          </a:p>
          <a:p>
            <a:r>
              <a:rPr lang="en-US" dirty="0"/>
              <a:t>Dropout Rate = 0.2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0073" y="6426020"/>
            <a:ext cx="8785818" cy="783007"/>
          </a:xfrm>
        </p:spPr>
        <p:txBody>
          <a:bodyPr/>
          <a:lstStyle/>
          <a:p>
            <a:r>
              <a:rPr lang="fr-FR" noProof="0" dirty="0"/>
              <a:t>Image Source: </a:t>
            </a:r>
          </a:p>
          <a:p>
            <a:r>
              <a:rPr lang="fr-FR" dirty="0">
                <a:hlinkClick r:id="rId3"/>
              </a:rPr>
              <a:t>https://www.sciencedirect.com/science/article/pii/S2352914821001118?via%3Dihub</a:t>
            </a:r>
            <a:endParaRPr lang="fr-FR" dirty="0"/>
          </a:p>
          <a:p>
            <a:endParaRPr lang="fr-FR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20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ext generation with an RNN | TensorFl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0021"/>
          <a:stretch/>
        </p:blipFill>
        <p:spPr bwMode="auto">
          <a:xfrm>
            <a:off x="6878493" y="2535381"/>
            <a:ext cx="5226916" cy="11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 generation with an RNN | TensorFl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6"/>
          <a:stretch/>
        </p:blipFill>
        <p:spPr bwMode="auto">
          <a:xfrm>
            <a:off x="6878493" y="4073237"/>
            <a:ext cx="5226916" cy="223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38959" y="5682530"/>
            <a:ext cx="1326572" cy="280988"/>
          </a:xfrm>
          <a:prstGeom prst="rect">
            <a:avLst/>
          </a:prstGeom>
          <a:solidFill>
            <a:srgbClr val="5B9BD5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ENCODER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738959" y="4560744"/>
            <a:ext cx="1326572" cy="280988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kumimoji="0" lang="en-US" sz="11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Layer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9891" y="3719945"/>
            <a:ext cx="2940628" cy="353292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Concatenation Layer</a:t>
            </a:r>
          </a:p>
        </p:txBody>
      </p:sp>
      <p:cxnSp>
        <p:nvCxnSpPr>
          <p:cNvPr id="4" name="Straight Arrow Connector 3"/>
          <p:cNvCxnSpPr>
            <a:stCxn id="7" idx="0"/>
            <a:endCxn id="8" idx="2"/>
          </p:cNvCxnSpPr>
          <p:nvPr/>
        </p:nvCxnSpPr>
        <p:spPr>
          <a:xfrm flipV="1">
            <a:off x="6402245" y="4841732"/>
            <a:ext cx="0" cy="8407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  <a:endCxn id="9" idx="1"/>
          </p:cNvCxnSpPr>
          <p:nvPr/>
        </p:nvCxnSpPr>
        <p:spPr>
          <a:xfrm rot="5400000" flipH="1" flipV="1">
            <a:off x="6588992" y="3709845"/>
            <a:ext cx="664153" cy="103764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Text generation with an RNN | TensorFl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45"/>
          <a:stretch/>
        </p:blipFill>
        <p:spPr bwMode="auto">
          <a:xfrm>
            <a:off x="6878493" y="1971837"/>
            <a:ext cx="5226916" cy="5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GENERATION: DECODER MODEL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440295"/>
            <a:ext cx="5506893" cy="4382729"/>
          </a:xfrm>
        </p:spPr>
        <p:txBody>
          <a:bodyPr/>
          <a:lstStyle/>
          <a:p>
            <a:r>
              <a:rPr lang="en-US" dirty="0"/>
              <a:t>Tokenization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Each caption line edited as ‘&lt;csv&gt;+text+&lt;end&gt; and tokenizer fitted onto captions.</a:t>
            </a:r>
          </a:p>
          <a:p>
            <a:r>
              <a:rPr lang="en-US" dirty="0"/>
              <a:t>One Step Decoder: Caption fed as single character token.</a:t>
            </a:r>
          </a:p>
          <a:p>
            <a:r>
              <a:rPr lang="en-US" dirty="0"/>
              <a:t>Attention Mechanism </a:t>
            </a:r>
          </a:p>
          <a:p>
            <a:pPr marL="530352" lvl="1" indent="0">
              <a:lnSpc>
                <a:spcPct val="50000"/>
              </a:lnSpc>
              <a:spcAft>
                <a:spcPts val="1200"/>
              </a:spcAft>
              <a:buNone/>
            </a:pPr>
            <a:r>
              <a:rPr lang="en-US" i="0" dirty="0"/>
              <a:t>implemented</a:t>
            </a:r>
            <a:r>
              <a:rPr lang="en-US" dirty="0"/>
              <a:t> 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r>
              <a:rPr lang="en-US" dirty="0"/>
              <a:t>Recurrent Neural Network used </a:t>
            </a:r>
          </a:p>
          <a:p>
            <a:pPr marL="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dirty="0"/>
              <a:t>to generate the appropriate </a:t>
            </a:r>
          </a:p>
          <a:p>
            <a:pPr marL="0" indent="0">
              <a:lnSpc>
                <a:spcPct val="50000"/>
              </a:lnSpc>
              <a:spcBef>
                <a:spcPts val="600"/>
              </a:spcBef>
              <a:buNone/>
            </a:pPr>
            <a:r>
              <a:rPr lang="en-US" dirty="0"/>
              <a:t>Medical Report </a:t>
            </a:r>
            <a:r>
              <a:rPr lang="en-US" dirty="0">
                <a:sym typeface="Wingdings" panose="05000000000000000000" pitchFamily="2" charset="2"/>
              </a:rPr>
              <a:t> GRU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Teacher Forcing Method: next original token passed</a:t>
            </a:r>
          </a:p>
          <a:p>
            <a:pPr>
              <a:lnSpc>
                <a:spcPct val="50000"/>
              </a:lnSpc>
              <a:spcBef>
                <a:spcPts val="6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0073" y="6426020"/>
            <a:ext cx="8785818" cy="783007"/>
          </a:xfrm>
        </p:spPr>
        <p:txBody>
          <a:bodyPr/>
          <a:lstStyle/>
          <a:p>
            <a:r>
              <a:rPr lang="fr-FR" noProof="0" dirty="0"/>
              <a:t>Image Source: </a:t>
            </a:r>
          </a:p>
          <a:p>
            <a:r>
              <a:rPr lang="fr-FR" dirty="0">
                <a:hlinkClick r:id="rId3"/>
              </a:rPr>
              <a:t>https://www.sciencedirect.com/science/article/pii/S2352914821001118?via%3Dihub</a:t>
            </a:r>
            <a:endParaRPr lang="fr-FR" dirty="0"/>
          </a:p>
          <a:p>
            <a:endParaRPr lang="fr-FR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630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7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33810" cy="720213"/>
          </a:xfrm>
        </p:spPr>
        <p:txBody>
          <a:bodyPr/>
          <a:lstStyle/>
          <a:p>
            <a:r>
              <a:rPr lang="en-US" sz="4000" dirty="0"/>
              <a:t>REPORT GENERATION: TRAINING AND RESULT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620982"/>
            <a:ext cx="9715500" cy="4246418"/>
          </a:xfrm>
        </p:spPr>
        <p:txBody>
          <a:bodyPr/>
          <a:lstStyle/>
          <a:p>
            <a:r>
              <a:rPr lang="en-US" sz="1800" dirty="0"/>
              <a:t>EPOCHS: 10</a:t>
            </a:r>
          </a:p>
          <a:p>
            <a:r>
              <a:rPr lang="en-US" sz="1800" dirty="0"/>
              <a:t>BATCH SIZE: 32</a:t>
            </a:r>
          </a:p>
          <a:p>
            <a:r>
              <a:rPr lang="en-US" sz="1800" dirty="0"/>
              <a:t>15 minutes per epoch (</a:t>
            </a:r>
            <a:r>
              <a:rPr lang="en-US" sz="1800" dirty="0" err="1"/>
              <a:t>cpu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276"/>
          <a:stretch/>
        </p:blipFill>
        <p:spPr>
          <a:xfrm>
            <a:off x="1371599" y="2909453"/>
            <a:ext cx="3429000" cy="2318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553" y="2909452"/>
            <a:ext cx="3653737" cy="2318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69" y="4100940"/>
            <a:ext cx="923925" cy="5143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39138"/>
              </p:ext>
            </p:extLst>
          </p:nvPr>
        </p:nvGraphicFramePr>
        <p:xfrm>
          <a:off x="1969365" y="5386236"/>
          <a:ext cx="6302375" cy="11305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8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BLEU 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BLEU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BLEU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BLEU 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ATTENTION MECHANISM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0.6054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0.4906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0.4258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0.3683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7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architecture of EfficientNet b0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02161"/>
            <a:ext cx="10175455" cy="142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49582"/>
            <a:ext cx="9601200" cy="401781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813 layers (majorly convolutional layers)</a:t>
            </a:r>
          </a:p>
          <a:p>
            <a:r>
              <a:rPr lang="en-US" dirty="0"/>
              <a:t>B4: accuracy and size</a:t>
            </a:r>
          </a:p>
          <a:p>
            <a:r>
              <a:rPr lang="en-US" dirty="0"/>
              <a:t>Fine tuned to chest x-rays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IMAGE CLASSIFICATION : EFFICIENTET B4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0073" y="6331750"/>
            <a:ext cx="8785818" cy="783007"/>
          </a:xfrm>
        </p:spPr>
        <p:txBody>
          <a:bodyPr/>
          <a:lstStyle/>
          <a:p>
            <a:r>
              <a:rPr lang="fr-FR" noProof="0" dirty="0"/>
              <a:t>Image Source: </a:t>
            </a:r>
          </a:p>
          <a:p>
            <a:r>
              <a:rPr lang="fr-FR" dirty="0">
                <a:hlinkClick r:id="rId4"/>
              </a:rPr>
              <a:t>https://www.researchgate.net/figure/The-architecture-of-EfficientNet-b0_fig1_339462624</a:t>
            </a:r>
            <a:endParaRPr lang="fr-FR" dirty="0"/>
          </a:p>
          <a:p>
            <a:endParaRPr lang="fr-FR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873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8145"/>
            <a:ext cx="9601200" cy="720213"/>
          </a:xfrm>
        </p:spPr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3401530"/>
            <a:ext cx="9601200" cy="1164909"/>
          </a:xfrm>
        </p:spPr>
        <p:txBody>
          <a:bodyPr/>
          <a:lstStyle/>
          <a:p>
            <a:endParaRPr lang="en-US" dirty="0"/>
          </a:p>
          <a:p>
            <a:r>
              <a:rPr lang="en-US" sz="2000" dirty="0"/>
              <a:t>Dr. Muhammad Usman </a:t>
            </a:r>
            <a:r>
              <a:rPr lang="en-US" sz="2000" dirty="0" err="1"/>
              <a:t>Akram</a:t>
            </a:r>
            <a:endParaRPr lang="en-US" sz="2000" dirty="0"/>
          </a:p>
          <a:p>
            <a:r>
              <a:rPr lang="en-US" sz="2000" dirty="0"/>
              <a:t>Lecturer Ali Saeed</a:t>
            </a:r>
          </a:p>
          <a:p>
            <a:r>
              <a:rPr lang="en-US" sz="2000" dirty="0"/>
              <a:t>Miss </a:t>
            </a:r>
            <a:r>
              <a:rPr lang="en-US" sz="2000" dirty="0" err="1"/>
              <a:t>Anam</a:t>
            </a:r>
            <a:r>
              <a:rPr lang="en-US" sz="2000" dirty="0"/>
              <a:t> Abdus </a:t>
            </a:r>
            <a:r>
              <a:rPr lang="en-US" sz="2000" dirty="0" err="1"/>
              <a:t>salam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71600" y="326377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 txBox="1">
            <a:spLocks/>
          </p:cNvSpPr>
          <p:nvPr/>
        </p:nvSpPr>
        <p:spPr>
          <a:xfrm>
            <a:off x="1295400" y="1571347"/>
            <a:ext cx="9601200" cy="3461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73252" indent="-34290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30452" indent="-34290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87652" indent="-34290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87702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Maryum Hamid</a:t>
            </a:r>
          </a:p>
          <a:p>
            <a:r>
              <a:rPr lang="en-US" sz="2000" dirty="0"/>
              <a:t>Maham Mukaram</a:t>
            </a:r>
          </a:p>
          <a:p>
            <a:r>
              <a:rPr lang="en-US" sz="2000" dirty="0"/>
              <a:t>Muskaan Khattak</a:t>
            </a:r>
          </a:p>
          <a:p>
            <a:r>
              <a:rPr lang="en-US" sz="2000" dirty="0"/>
              <a:t>Zohaa Abid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9C1B28-29B1-4EEF-9392-BF8FE5A5ED90}"/>
              </a:ext>
            </a:extLst>
          </p:cNvPr>
          <p:cNvSpPr txBox="1">
            <a:spLocks/>
          </p:cNvSpPr>
          <p:nvPr/>
        </p:nvSpPr>
        <p:spPr>
          <a:xfrm>
            <a:off x="1371600" y="519724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Industrial Partner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43F6A7-72DE-42BF-988C-419005AEF924}"/>
              </a:ext>
            </a:extLst>
          </p:cNvPr>
          <p:cNvSpPr txBox="1">
            <a:spLocks/>
          </p:cNvSpPr>
          <p:nvPr/>
        </p:nvSpPr>
        <p:spPr>
          <a:xfrm>
            <a:off x="1295400" y="5487888"/>
            <a:ext cx="9601200" cy="903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73252" indent="-34290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30452" indent="-34290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87652" indent="-34290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87702" indent="-28575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/>
              <a:t>RiseTech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49582"/>
            <a:ext cx="9601200" cy="4017818"/>
          </a:xfrm>
        </p:spPr>
        <p:txBody>
          <a:bodyPr/>
          <a:lstStyle/>
          <a:p>
            <a:r>
              <a:rPr lang="en-US" sz="1800" dirty="0"/>
              <a:t>Epochs: 200</a:t>
            </a:r>
          </a:p>
          <a:p>
            <a:r>
              <a:rPr lang="en-US" sz="1800" dirty="0"/>
              <a:t>Batch size: 2,3,5</a:t>
            </a:r>
          </a:p>
          <a:p>
            <a:r>
              <a:rPr lang="en-US" sz="1800" dirty="0"/>
              <a:t>Time per Epoch: 3-4 hours</a:t>
            </a:r>
          </a:p>
          <a:p>
            <a:r>
              <a:rPr lang="en-US" sz="1800" dirty="0"/>
              <a:t>Callbacks highlighted</a:t>
            </a:r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IMAGE CLASSIFICATION 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12" y="1809317"/>
            <a:ext cx="5531851" cy="40983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065818" y="3898756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42909" y="3858491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53745" y="3671455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23909" y="3671454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65918" y="2894301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91054" y="2371291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57754" y="2217592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55627" y="2079047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977745" y="2079047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86899" y="2371291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912926" y="2081210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93481" y="1982929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53254" y="1927511"/>
            <a:ext cx="0" cy="2008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886687" y="3375745"/>
            <a:ext cx="4704489" cy="33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0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IMAGE CLASSIFICATION : 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22256"/>
              </p:ext>
            </p:extLst>
          </p:nvPr>
        </p:nvGraphicFramePr>
        <p:xfrm>
          <a:off x="1465117" y="1579412"/>
          <a:ext cx="9507682" cy="49356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9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10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79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8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Disease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Number Of Images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Correctly Predicted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Precision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Recall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F1 Score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Atelectasis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0.68099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0.68690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0.946994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0.683937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Cardiomegaly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0.60726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0.69433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0.985517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0.647887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Effusion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0.70092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0.61675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0.936857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0.656151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Infiltration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0.75012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0.73934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0.925923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0.744696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Mass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0.64044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0.67972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0.970166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0.659504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Nodule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0.63968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0.63866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0.967052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0.639175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Pneumothorax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0.63872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0.66115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0.975018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0.649746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Consolidation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0.60671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0.69772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0.975959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0.649048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Edema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0.57575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0.66960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0.986459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0.619144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Emphysema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0.59307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0.55465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0.985228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0.573221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8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Pleural Thickening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0.59942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0.59598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0.979724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0.597701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4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Finding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6060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0.99719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0.99818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0.997972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0.997690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818" marR="53818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90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795" r="38113"/>
          <a:stretch/>
        </p:blipFill>
        <p:spPr>
          <a:xfrm>
            <a:off x="7440373" y="3846991"/>
            <a:ext cx="4372764" cy="117756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793827"/>
            <a:ext cx="9601200" cy="12701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/>
              <a:t>IMAGE SEGMENTATION: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GRADIENT CLASS ACTIVATION MAPS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9"/>
          <p:cNvSpPr txBox="1">
            <a:spLocks noGrp="1"/>
          </p:cNvSpPr>
          <p:nvPr>
            <p:ph idx="1"/>
          </p:nvPr>
        </p:nvSpPr>
        <p:spPr>
          <a:xfrm>
            <a:off x="1371600" y="1858744"/>
            <a:ext cx="3699164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predicted class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Last convolutional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87" y="2963437"/>
            <a:ext cx="5454015" cy="3694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3646" y="1858744"/>
            <a:ext cx="42236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Combining these gradient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Relu layer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537409" y="4222105"/>
            <a:ext cx="801189" cy="280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52" y="87086"/>
            <a:ext cx="10337107" cy="67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-1" y="-1"/>
          <a:ext cx="12192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73709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67943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77075865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02487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0813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72722"/>
                  </a:ext>
                </a:extLst>
              </a:tr>
            </a:tbl>
          </a:graphicData>
        </a:graphic>
      </p:graphicFrame>
      <p:pic>
        <p:nvPicPr>
          <p:cNvPr id="5" name="Picture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92" y="9062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3"/>
          <a:srcRect b="18786"/>
          <a:stretch/>
        </p:blipFill>
        <p:spPr>
          <a:xfrm>
            <a:off x="4953650" y="199930"/>
            <a:ext cx="2286000" cy="182880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63485" y="9062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92" y="2295062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6"/>
          <a:srcRect t="13561" b="15097"/>
          <a:stretch/>
        </p:blipFill>
        <p:spPr>
          <a:xfrm>
            <a:off x="4953650" y="2463799"/>
            <a:ext cx="2286000" cy="1828800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63485" y="2285999"/>
            <a:ext cx="2286000" cy="2286000"/>
          </a:xfrm>
          <a:prstGeom prst="rect">
            <a:avLst/>
          </a:prstGeom>
        </p:spPr>
      </p:pic>
      <p:pic>
        <p:nvPicPr>
          <p:cNvPr id="11" name="Picture 1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063485" y="4581062"/>
            <a:ext cx="228600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 rotWithShape="1">
          <a:blip r:embed="rId9"/>
          <a:srcRect l="-378" t="-1350" r="378" b="20025"/>
          <a:stretch/>
        </p:blipFill>
        <p:spPr>
          <a:xfrm>
            <a:off x="4953650" y="4763458"/>
            <a:ext cx="2286000" cy="1828800"/>
          </a:xfrm>
          <a:prstGeom prst="rect">
            <a:avLst/>
          </a:prstGeom>
        </p:spPr>
      </p:pic>
      <p:pic>
        <p:nvPicPr>
          <p:cNvPr id="13" name="Picture 1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892" y="456746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6851" y="1112619"/>
            <a:ext cx="9841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IMAGE SEGMENTATION: </a:t>
            </a: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LUNG OPACITY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3932" y="2163538"/>
            <a:ext cx="83275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Pulmonary opacification represents the result of a decrease in the ratio of gas to soft tissue (blood, lung parenchyma and stroma) in the lung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311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27104" y="1913214"/>
            <a:ext cx="2594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279288"/>
            <a:ext cx="9505950" cy="286702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51334" y="830295"/>
            <a:ext cx="9841732" cy="640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IMAGE SEGMENTATION: 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LUNG OPACITY DETECTION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0464" y="6386750"/>
            <a:ext cx="8785818" cy="404614"/>
          </a:xfrm>
        </p:spPr>
        <p:txBody>
          <a:bodyPr/>
          <a:lstStyle/>
          <a:p>
            <a:r>
              <a:rPr lang="fr-FR" noProof="0" dirty="0"/>
              <a:t>Image Source: </a:t>
            </a:r>
          </a:p>
          <a:p>
            <a:r>
              <a:rPr lang="fr-FR" noProof="0" dirty="0">
                <a:hlinkClick r:id="rId4"/>
              </a:rPr>
              <a:t>https://becominghuman.ai/explaining-yolov4-a-one-stage-detector-cdac0826cbd7#:~:text=YoloV4%20is%20an%20important%20improvement,network%20on%20a%20single%20GPU</a:t>
            </a:r>
            <a:r>
              <a:rPr lang="fr-FR" noProof="0" dirty="0"/>
              <a:t>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503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36" y="3676035"/>
            <a:ext cx="9725891" cy="273617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599" y="1650926"/>
            <a:ext cx="9570027" cy="43827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Input image (416,416) (RGB)            IOU threshold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0.5</a:t>
            </a:r>
          </a:p>
          <a:p>
            <a:pPr marL="0" indent="0">
              <a:buNone/>
            </a:pPr>
            <a:r>
              <a:rPr lang="en-US" dirty="0"/>
              <a:t>Confidence Score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0.3                    30 minutes per epoch (GPU)</a:t>
            </a:r>
          </a:p>
          <a:p>
            <a:pPr marL="0" indent="0">
              <a:buNone/>
            </a:pPr>
            <a:r>
              <a:rPr lang="en-US" dirty="0"/>
              <a:t>EPOCHS: 300                                    Class threshold: 0.60</a:t>
            </a:r>
          </a:p>
          <a:p>
            <a:pPr marL="0" indent="0">
              <a:buNone/>
            </a:pPr>
            <a:r>
              <a:rPr lang="en-US" dirty="0"/>
              <a:t>BATCH SIZE: 2-5                               Non Maximum Suppression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44336" y="641223"/>
            <a:ext cx="2090637" cy="640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42102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78831" y="2455081"/>
            <a:ext cx="88325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+mj-lt"/>
                <a:cs typeface="Times New Roman" panose="02020603050405020304" pitchFamily="18" charset="0"/>
              </a:rPr>
              <a:t>CLOUD BASED APPLICATION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2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7AD8D6-7960-408D-BD81-C492D179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47" y="307391"/>
            <a:ext cx="9601200" cy="14859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000" b="1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development and deployment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183D59-85AD-48F3-8DB3-AAB7C3CC51C1}"/>
              </a:ext>
            </a:extLst>
          </p:cNvPr>
          <p:cNvCxnSpPr>
            <a:cxnSpLocks/>
          </p:cNvCxnSpPr>
          <p:nvPr/>
        </p:nvCxnSpPr>
        <p:spPr>
          <a:xfrm>
            <a:off x="1354583" y="1040909"/>
            <a:ext cx="956716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0CD67D-B4C2-4A02-9430-BA9CCCB25259}"/>
              </a:ext>
            </a:extLst>
          </p:cNvPr>
          <p:cNvSpPr txBox="1"/>
          <p:nvPr/>
        </p:nvSpPr>
        <p:spPr>
          <a:xfrm>
            <a:off x="1571348" y="1793291"/>
            <a:ext cx="8771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D43C9-F53B-4826-8E54-98D51D11623B}"/>
              </a:ext>
            </a:extLst>
          </p:cNvPr>
          <p:cNvSpPr txBox="1"/>
          <p:nvPr/>
        </p:nvSpPr>
        <p:spPr>
          <a:xfrm>
            <a:off x="1354583" y="1306842"/>
            <a:ext cx="936964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application is designed using flask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For model integration and logic development python was used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For frontend development html, CSS and JavaScript were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Microsoft Azure and docker Hub was used to deploy the application on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Public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Services used are Database as a service and Platform as a service(</a:t>
            </a:r>
            <a:r>
              <a:rPr lang="en-US" sz="2000" dirty="0" err="1">
                <a:solidFill>
                  <a:schemeClr val="tx2"/>
                </a:solidFill>
              </a:rPr>
              <a:t>Paas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770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7F3-6B4A-40F1-BCC1-2E7D4A05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03" y="346159"/>
            <a:ext cx="9612971" cy="102702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Presentation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83C47-D968-460C-9EA4-09143A053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55" y="1256013"/>
            <a:ext cx="10318721" cy="5118154"/>
          </a:xfrm>
        </p:spPr>
        <p:txBody>
          <a:bodyPr/>
          <a:lstStyle/>
          <a:p>
            <a:pPr marL="22860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Group member contribution</a:t>
            </a:r>
          </a:p>
          <a:p>
            <a:pPr marL="22860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Problem statement</a:t>
            </a:r>
          </a:p>
          <a:p>
            <a:pPr marL="22860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Introduction</a:t>
            </a:r>
          </a:p>
          <a:p>
            <a:pPr marL="22860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Relevant work</a:t>
            </a:r>
            <a:endParaRPr lang="en-US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  <a:p>
            <a:pPr marL="228600"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Proposed and implemented methodologies: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1. Data collection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2. Data preprocessing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3. Report generation (image captioning)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4. Disease classification 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5. Segmentation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6. Heap map </a:t>
            </a:r>
          </a:p>
          <a:p>
            <a:pPr algn="l">
              <a:lnSpc>
                <a:spcPct val="100000"/>
              </a:lnSpc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      7. User Interface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Future Works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References</a:t>
            </a:r>
          </a:p>
          <a:p>
            <a:pPr algn="l">
              <a:lnSpc>
                <a:spcPct val="70000"/>
              </a:lnSpc>
            </a:pPr>
            <a:endParaRPr lang="en-US" altLang="en-US" sz="28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05023" y="1188521"/>
            <a:ext cx="47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8380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281817" y="372245"/>
            <a:ext cx="88325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MODEL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23A42-4B02-48DA-BF46-70B0A9BF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634" y="1141686"/>
            <a:ext cx="5210913" cy="49091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8515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127465" y="709597"/>
            <a:ext cx="93973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REALATION DIAGRAM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FC23E-FE21-46F7-9650-4B971EA97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3"/>
          <a:stretch/>
        </p:blipFill>
        <p:spPr>
          <a:xfrm>
            <a:off x="2638459" y="1841607"/>
            <a:ext cx="6486525" cy="3263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BB222-CF87-4F42-8D9D-A7B93960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96" y="4705165"/>
            <a:ext cx="2886735" cy="2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7AD8D6-7960-408D-BD81-C492D179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569" y="765699"/>
            <a:ext cx="9601200" cy="14859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000" b="1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183D59-85AD-48F3-8DB3-AAB7C3CC51C1}"/>
              </a:ext>
            </a:extLst>
          </p:cNvPr>
          <p:cNvCxnSpPr>
            <a:cxnSpLocks/>
          </p:cNvCxnSpPr>
          <p:nvPr/>
        </p:nvCxnSpPr>
        <p:spPr>
          <a:xfrm>
            <a:off x="1354584" y="1357729"/>
            <a:ext cx="956716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D29F08-91E1-4156-A556-F58D4679E713}"/>
              </a:ext>
            </a:extLst>
          </p:cNvPr>
          <p:cNvSpPr txBox="1"/>
          <p:nvPr/>
        </p:nvSpPr>
        <p:spPr>
          <a:xfrm>
            <a:off x="2652943" y="4680296"/>
            <a:ext cx="202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SIGN-UP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CD67D-B4C2-4A02-9430-BA9CCCB25259}"/>
              </a:ext>
            </a:extLst>
          </p:cNvPr>
          <p:cNvSpPr txBox="1"/>
          <p:nvPr/>
        </p:nvSpPr>
        <p:spPr>
          <a:xfrm>
            <a:off x="7514950" y="4680296"/>
            <a:ext cx="202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5887C-E42A-4C77-8FCF-93C782C8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48" y="1980144"/>
            <a:ext cx="4796699" cy="255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DCE2C-ADAC-4AB8-8A02-97A646FE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099" y="1980144"/>
            <a:ext cx="4643628" cy="2556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848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127465" y="127220"/>
            <a:ext cx="93973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CAA7-82A5-410A-997B-CFC2461D092F}"/>
              </a:ext>
            </a:extLst>
          </p:cNvPr>
          <p:cNvSpPr txBox="1"/>
          <p:nvPr/>
        </p:nvSpPr>
        <p:spPr>
          <a:xfrm>
            <a:off x="2814002" y="328355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9CDEE4-5B85-4588-AC9D-310FC559E6D5}"/>
              </a:ext>
            </a:extLst>
          </p:cNvPr>
          <p:cNvSpPr txBox="1"/>
          <p:nvPr/>
        </p:nvSpPr>
        <p:spPr>
          <a:xfrm>
            <a:off x="7936637" y="3301750"/>
            <a:ext cx="146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Diagnosis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16E1D-2502-456D-8282-B347FD7BDFBF}"/>
              </a:ext>
            </a:extLst>
          </p:cNvPr>
          <p:cNvSpPr txBox="1"/>
          <p:nvPr/>
        </p:nvSpPr>
        <p:spPr>
          <a:xfrm>
            <a:off x="2732311" y="6325738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X-ray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B87C5B-D776-470B-8D1C-8BB8401EC6C3}"/>
              </a:ext>
            </a:extLst>
          </p:cNvPr>
          <p:cNvSpPr txBox="1"/>
          <p:nvPr/>
        </p:nvSpPr>
        <p:spPr>
          <a:xfrm>
            <a:off x="7868931" y="6277958"/>
            <a:ext cx="153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25107-49FB-45A3-90AE-2FD09A14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64" y="769411"/>
            <a:ext cx="5099849" cy="2532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15F42-8AC1-4354-8931-9BDCFA50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8" y="3745619"/>
            <a:ext cx="5099849" cy="2532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46DF7-716C-4315-BD67-868976574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07" y="787230"/>
            <a:ext cx="5034652" cy="2532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7D0F0F-9B8E-48D3-B807-8E7253EFD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009" y="3728371"/>
            <a:ext cx="5099849" cy="2566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497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915B-7107-49DB-97FB-D05C8114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675628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6434B-E0DF-4FC3-9A5D-899BBF64CD03}"/>
              </a:ext>
            </a:extLst>
          </p:cNvPr>
          <p:cNvSpPr txBox="1"/>
          <p:nvPr/>
        </p:nvSpPr>
        <p:spPr>
          <a:xfrm>
            <a:off x="2326049" y="6272536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74066-3148-4F86-9AFD-F512667376CA}"/>
              </a:ext>
            </a:extLst>
          </p:cNvPr>
          <p:cNvSpPr txBox="1"/>
          <p:nvPr/>
        </p:nvSpPr>
        <p:spPr>
          <a:xfrm>
            <a:off x="7607428" y="4802200"/>
            <a:ext cx="208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D92DD-EA34-42F6-B7BA-43CB9AF53448}"/>
              </a:ext>
            </a:extLst>
          </p:cNvPr>
          <p:cNvSpPr txBox="1"/>
          <p:nvPr/>
        </p:nvSpPr>
        <p:spPr>
          <a:xfrm>
            <a:off x="2237218" y="3281775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7EEC8-F2C7-4F0A-9AE8-686FE65E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3" y="887585"/>
            <a:ext cx="4696435" cy="2357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2ABCF2-6FE7-4F00-9030-3EB376B54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73" y="3687737"/>
            <a:ext cx="4696435" cy="2508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AA6E8-0AB9-428E-9081-9A540E92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84" y="2032367"/>
            <a:ext cx="4987818" cy="2769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04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127465" y="709597"/>
            <a:ext cx="93973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 AND KPIs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C51CC-D312-4302-B01D-82BD318EB171}"/>
              </a:ext>
            </a:extLst>
          </p:cNvPr>
          <p:cNvSpPr txBox="1"/>
          <p:nvPr/>
        </p:nvSpPr>
        <p:spPr>
          <a:xfrm>
            <a:off x="1262847" y="1645369"/>
            <a:ext cx="98076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Cloud based application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Efficient algorithm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Validation from local hospital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Interfacing of web application with developed algorithm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Real-time processing</a:t>
            </a:r>
          </a:p>
        </p:txBody>
      </p:sp>
    </p:spTree>
    <p:extLst>
      <p:ext uri="{BB962C8B-B14F-4D97-AF65-F5344CB8AC3E}">
        <p14:creationId xmlns:p14="http://schemas.microsoft.com/office/powerpoint/2010/main" val="3164266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5D0070-F066-4D36-9816-9C52CA044A9D}"/>
              </a:ext>
            </a:extLst>
          </p:cNvPr>
          <p:cNvSpPr/>
          <p:nvPr/>
        </p:nvSpPr>
        <p:spPr>
          <a:xfrm>
            <a:off x="288235" y="323022"/>
            <a:ext cx="11766193" cy="625668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DA1F2-8E89-4814-AA89-8CC4229F11BA}"/>
              </a:ext>
            </a:extLst>
          </p:cNvPr>
          <p:cNvSpPr/>
          <p:nvPr/>
        </p:nvSpPr>
        <p:spPr>
          <a:xfrm>
            <a:off x="10923104" y="0"/>
            <a:ext cx="1268896" cy="13730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674096-F17C-47A9-A284-6C811CAADEED}"/>
              </a:ext>
            </a:extLst>
          </p:cNvPr>
          <p:cNvSpPr/>
          <p:nvPr/>
        </p:nvSpPr>
        <p:spPr>
          <a:xfrm>
            <a:off x="10923104" y="146397"/>
            <a:ext cx="1268896" cy="1490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B079DB-86D6-477D-B225-BDC7B35163FB}"/>
              </a:ext>
            </a:extLst>
          </p:cNvPr>
          <p:cNvSpPr/>
          <p:nvPr/>
        </p:nvSpPr>
        <p:spPr>
          <a:xfrm>
            <a:off x="10923104" y="6718852"/>
            <a:ext cx="1268896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05B5A-768D-4E76-BD6B-E3586ADFA3B5}"/>
              </a:ext>
            </a:extLst>
          </p:cNvPr>
          <p:cNvSpPr/>
          <p:nvPr/>
        </p:nvSpPr>
        <p:spPr>
          <a:xfrm>
            <a:off x="12054428" y="274612"/>
            <a:ext cx="137572" cy="6444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D9DB6-A1B7-4CA0-8365-857060D46B0C}"/>
              </a:ext>
            </a:extLst>
          </p:cNvPr>
          <p:cNvSpPr/>
          <p:nvPr/>
        </p:nvSpPr>
        <p:spPr>
          <a:xfrm>
            <a:off x="10923104" y="6618174"/>
            <a:ext cx="1131324" cy="89744"/>
          </a:xfrm>
          <a:prstGeom prst="rect">
            <a:avLst/>
          </a:prstGeom>
          <a:solidFill>
            <a:srgbClr val="062124"/>
          </a:solidFill>
          <a:ln>
            <a:solidFill>
              <a:srgbClr val="062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77693" y="638560"/>
            <a:ext cx="8610600" cy="12922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48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573221" y="2061806"/>
            <a:ext cx="8364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entury Gothic" panose="020B0502020202020204" pitchFamily="34" charset="0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https://www.kaggle.com/nih-chest-xrays/data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Century Gothic" panose="020B0502020202020204" pitchFamily="34" charset="0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https://www.scielo.br/scielo.php?script=sci_arttext&amp;pid=S1516-89132017000100418&amp;lng=en&amp;tlng=en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Century Gothic" panose="020B0502020202020204" pitchFamily="34" charset="0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https://www.kaggle.com/c/rsna-pneumonia-detection-challenge/overview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Century Gothic" panose="020B0502020202020204" pitchFamily="34" charset="0"/>
              <a:buAutoNum type="arabicPeriod"/>
            </a:pP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buFont typeface="Century Gothic" panose="020B0502020202020204" pitchFamily="34" charset="0"/>
              <a:buAutoNum type="arabicPeriod"/>
            </a:pP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2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400300"/>
            <a:ext cx="9601200" cy="1485900"/>
          </a:xfrm>
        </p:spPr>
        <p:txBody>
          <a:bodyPr>
            <a:normAutofit/>
          </a:bodyPr>
          <a:lstStyle/>
          <a:p>
            <a:r>
              <a:rPr lang="en-US" sz="96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84274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GENERATION: EMBEDDING LAYER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766455"/>
            <a:ext cx="9507682" cy="4100945"/>
          </a:xfrm>
        </p:spPr>
        <p:txBody>
          <a:bodyPr/>
          <a:lstStyle/>
          <a:p>
            <a:r>
              <a:rPr lang="en-US" dirty="0"/>
              <a:t>Single tokenized character of caption passed through embedding layer.</a:t>
            </a:r>
          </a:p>
          <a:p>
            <a:r>
              <a:rPr lang="en-US" dirty="0"/>
              <a:t>Pre-trained Glove vectors (300 dimensions) used as the initial weights for the layer</a:t>
            </a:r>
          </a:p>
          <a:p>
            <a:r>
              <a:rPr lang="en-US" dirty="0"/>
              <a:t>Used to differentiate between words e.g. bank</a:t>
            </a:r>
          </a:p>
          <a:p>
            <a:r>
              <a:rPr lang="en-US" dirty="0"/>
              <a:t>Each word represented by vector of size 300.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0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7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33810" cy="720213"/>
          </a:xfrm>
        </p:spPr>
        <p:txBody>
          <a:bodyPr/>
          <a:lstStyle/>
          <a:p>
            <a:r>
              <a:rPr lang="en-US" sz="4400" dirty="0"/>
              <a:t>REPORT GENERATION: ATTENTION MECHANISM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620982"/>
            <a:ext cx="10307782" cy="424641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mechanism helps focus on the part of the image which is of our Region of interest.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chose to concatenate for </a:t>
            </a:r>
          </a:p>
          <a:p>
            <a:pPr marL="530352" lvl="1" indent="0">
              <a:spcBef>
                <a:spcPts val="0"/>
              </a:spcBef>
              <a:buNone/>
            </a:pP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accuracy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318EEF-6BB9-49B3-903C-70ADFB93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63" y="2255235"/>
            <a:ext cx="6031915" cy="40670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09CB563-DE29-4C57-86B4-BE2492C1007A}"/>
              </a:ext>
            </a:extLst>
          </p:cNvPr>
          <p:cNvSpPr/>
          <p:nvPr/>
        </p:nvSpPr>
        <p:spPr>
          <a:xfrm>
            <a:off x="6566077" y="3150718"/>
            <a:ext cx="435429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E76000-E552-4857-BFE6-4DDCACD17D2B}"/>
              </a:ext>
            </a:extLst>
          </p:cNvPr>
          <p:cNvSpPr/>
          <p:nvPr/>
        </p:nvSpPr>
        <p:spPr>
          <a:xfrm>
            <a:off x="7710304" y="3373671"/>
            <a:ext cx="43542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CEC7BA-9736-4403-A48B-349DE0A046FC}"/>
              </a:ext>
            </a:extLst>
          </p:cNvPr>
          <p:cNvSpPr/>
          <p:nvPr/>
        </p:nvSpPr>
        <p:spPr>
          <a:xfrm>
            <a:off x="10901141" y="3192242"/>
            <a:ext cx="43542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A688A85-155D-4557-8D2F-6DC9E7F4D3EF}"/>
              </a:ext>
            </a:extLst>
          </p:cNvPr>
          <p:cNvSpPr/>
          <p:nvPr/>
        </p:nvSpPr>
        <p:spPr>
          <a:xfrm>
            <a:off x="9569461" y="2828802"/>
            <a:ext cx="43542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2D8126-E2EB-4A1C-9912-2584000D9D56}"/>
              </a:ext>
            </a:extLst>
          </p:cNvPr>
          <p:cNvSpPr/>
          <p:nvPr/>
        </p:nvSpPr>
        <p:spPr>
          <a:xfrm>
            <a:off x="6815778" y="4996450"/>
            <a:ext cx="435428" cy="5211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43ED70-95C4-405C-9B21-3C4B1760B8EF}"/>
              </a:ext>
            </a:extLst>
          </p:cNvPr>
          <p:cNvSpPr/>
          <p:nvPr/>
        </p:nvSpPr>
        <p:spPr>
          <a:xfrm>
            <a:off x="8185507" y="5080289"/>
            <a:ext cx="435429" cy="734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22D765-662D-45A6-B72D-7B3EBB2F0D65}"/>
              </a:ext>
            </a:extLst>
          </p:cNvPr>
          <p:cNvSpPr/>
          <p:nvPr/>
        </p:nvSpPr>
        <p:spPr>
          <a:xfrm>
            <a:off x="9045752" y="4813589"/>
            <a:ext cx="43542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CA8B0A-BA15-459D-A682-FC8F30A8EDB5}"/>
              </a:ext>
            </a:extLst>
          </p:cNvPr>
          <p:cNvSpPr/>
          <p:nvPr/>
        </p:nvSpPr>
        <p:spPr>
          <a:xfrm>
            <a:off x="10734227" y="5396977"/>
            <a:ext cx="435429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2724949"/>
            <a:ext cx="4122386" cy="12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591" y="834973"/>
            <a:ext cx="8167873" cy="1055970"/>
          </a:xfrm>
        </p:spPr>
        <p:txBody>
          <a:bodyPr/>
          <a:lstStyle/>
          <a:p>
            <a:pPr algn="l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 Contribution</a:t>
            </a:r>
            <a:endParaRPr lang="en-US" sz="48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BEB0C-1C45-4440-9321-D90E490F67D0}"/>
              </a:ext>
            </a:extLst>
          </p:cNvPr>
          <p:cNvSpPr/>
          <p:nvPr/>
        </p:nvSpPr>
        <p:spPr>
          <a:xfrm>
            <a:off x="2207639" y="1731145"/>
            <a:ext cx="3604276" cy="18376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4CD08-DA8D-409B-99F3-07F5599E4FCE}"/>
              </a:ext>
            </a:extLst>
          </p:cNvPr>
          <p:cNvSpPr/>
          <p:nvPr/>
        </p:nvSpPr>
        <p:spPr>
          <a:xfrm>
            <a:off x="6096000" y="1731145"/>
            <a:ext cx="3604276" cy="18376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AA312-DA2B-4A96-AF64-8484C59AEA08}"/>
              </a:ext>
            </a:extLst>
          </p:cNvPr>
          <p:cNvSpPr/>
          <p:nvPr/>
        </p:nvSpPr>
        <p:spPr>
          <a:xfrm>
            <a:off x="2207639" y="3826275"/>
            <a:ext cx="3604276" cy="18376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0B129B-A59F-4F1C-B585-5CEF34EE1096}"/>
              </a:ext>
            </a:extLst>
          </p:cNvPr>
          <p:cNvSpPr/>
          <p:nvPr/>
        </p:nvSpPr>
        <p:spPr>
          <a:xfrm>
            <a:off x="6096000" y="3826275"/>
            <a:ext cx="3604276" cy="18376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EA1FC-43C5-47D3-8E4B-6F3F3810DE65}"/>
              </a:ext>
            </a:extLst>
          </p:cNvPr>
          <p:cNvSpPr txBox="1"/>
          <p:nvPr/>
        </p:nvSpPr>
        <p:spPr>
          <a:xfrm>
            <a:off x="2281561" y="1645418"/>
            <a:ext cx="3530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Zohaa Abid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D2229-2DA6-4EED-888E-059A645EF8D5}"/>
              </a:ext>
            </a:extLst>
          </p:cNvPr>
          <p:cNvSpPr txBox="1"/>
          <p:nvPr/>
        </p:nvSpPr>
        <p:spPr>
          <a:xfrm>
            <a:off x="6316228" y="1731145"/>
            <a:ext cx="3530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Maham Mukaram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Captioning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AA5C1-DE4B-4425-B23A-1E6924E38E06}"/>
              </a:ext>
            </a:extLst>
          </p:cNvPr>
          <p:cNvSpPr txBox="1"/>
          <p:nvPr/>
        </p:nvSpPr>
        <p:spPr>
          <a:xfrm>
            <a:off x="2364537" y="3729451"/>
            <a:ext cx="3530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Maryum Hamid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Heap map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15F9B-1410-49AE-93CD-8453E4B1498F}"/>
              </a:ext>
            </a:extLst>
          </p:cNvPr>
          <p:cNvSpPr txBox="1"/>
          <p:nvPr/>
        </p:nvSpPr>
        <p:spPr>
          <a:xfrm>
            <a:off x="6297111" y="3712525"/>
            <a:ext cx="3530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Muskaan Khattak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7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33810" cy="720213"/>
          </a:xfrm>
        </p:spPr>
        <p:txBody>
          <a:bodyPr/>
          <a:lstStyle/>
          <a:p>
            <a:r>
              <a:rPr lang="en-US" sz="4000" dirty="0"/>
              <a:t>REPORT GENERATION: GATED RECURRENT UNIT (GRU)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620982"/>
            <a:ext cx="4869870" cy="4246418"/>
          </a:xfrm>
        </p:spPr>
        <p:txBody>
          <a:bodyPr/>
          <a:lstStyle/>
          <a:p>
            <a:r>
              <a:rPr lang="en-US" dirty="0"/>
              <a:t>It predicts each word of the sentence after seeing the image vector, previous word and the Context vector </a:t>
            </a:r>
          </a:p>
          <a:p>
            <a:r>
              <a:rPr lang="en-US" dirty="0"/>
              <a:t>Two Gates: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Update Gate 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Reset Gate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43" y="1540884"/>
            <a:ext cx="3724275" cy="315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70" y="4512476"/>
            <a:ext cx="5237019" cy="10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4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114843" y="674085"/>
            <a:ext cx="88325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5172" y="127221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795560" y="127220"/>
            <a:ext cx="286247" cy="65757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414" y="294198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68792" y="285641"/>
            <a:ext cx="115773" cy="63530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FABBFE-6986-4D58-9599-68FCC901EACC}"/>
              </a:ext>
            </a:extLst>
          </p:cNvPr>
          <p:cNvSpPr/>
          <p:nvPr/>
        </p:nvSpPr>
        <p:spPr>
          <a:xfrm>
            <a:off x="1114843" y="2149258"/>
            <a:ext cx="97605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To develop a cloud based intelligent platform, using deep learning and image processing algorithms, for analysis of chest x-ray, to generate a detailed report on thoracic diseases, used as a pre-diagnosis to lower possibility of misdiagnosis and ensure treatment before fatality.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6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7AD8D6-7960-408D-BD81-C492D179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65699"/>
            <a:ext cx="9601200" cy="14859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5400" b="1" kern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BCC18A-1212-4D79-B8C3-B7EB6369A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1973677"/>
            <a:ext cx="5172722" cy="3956727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Lung diseases common cause of death in Pakistan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Due to Covid-19 </a:t>
            </a:r>
            <a:r>
              <a:rPr lang="en-US" altLang="en-US" sz="22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900" dirty="0"/>
              <a:t> spike in lung disease patients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Early diagnosis means early treatment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Early treatment </a:t>
            </a:r>
            <a:r>
              <a:rPr lang="en-US" altLang="en-US" sz="22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900" dirty="0"/>
              <a:t> less chance of fatality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5% misdiagnosis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Doctors need to give priority in Covid19 days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1900" dirty="0"/>
              <a:t>Less influx into hospitals</a:t>
            </a:r>
          </a:p>
          <a:p>
            <a:endParaRPr lang="en-US" sz="1300" dirty="0"/>
          </a:p>
        </p:txBody>
      </p:sp>
      <p:pic>
        <p:nvPicPr>
          <p:cNvPr id="1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3EB5A6D4-C04B-4376-8148-63D6260E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1922" y="1973677"/>
            <a:ext cx="4287386" cy="3221485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183D59-85AD-48F3-8DB3-AAB7C3CC51C1}"/>
              </a:ext>
            </a:extLst>
          </p:cNvPr>
          <p:cNvCxnSpPr>
            <a:cxnSpLocks/>
          </p:cNvCxnSpPr>
          <p:nvPr/>
        </p:nvCxnSpPr>
        <p:spPr>
          <a:xfrm>
            <a:off x="1371600" y="1508649"/>
            <a:ext cx="956716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0073" y="6426020"/>
            <a:ext cx="8785818" cy="783007"/>
          </a:xfrm>
        </p:spPr>
        <p:txBody>
          <a:bodyPr/>
          <a:lstStyle/>
          <a:p>
            <a:r>
              <a:rPr lang="fr-FR" noProof="0" dirty="0"/>
              <a:t>Image Source: </a:t>
            </a:r>
          </a:p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https://www.scielo.br/scielo.php?script=sci_arttext&amp;pid=S1516-89132017000100418&amp;lng=en&amp;tlng=en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278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 CHART</a:t>
            </a:r>
          </a:p>
        </p:txBody>
      </p:sp>
      <p:sp>
        <p:nvSpPr>
          <p:cNvPr id="4" name="Rectangle 3"/>
          <p:cNvSpPr/>
          <p:nvPr/>
        </p:nvSpPr>
        <p:spPr>
          <a:xfrm>
            <a:off x="2352860" y="3975249"/>
            <a:ext cx="1345911" cy="1261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06835" y="4063285"/>
            <a:ext cx="1229470" cy="11239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UPLOAD IMAGE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in an format (.jpg, .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etc.)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69027" y="5790917"/>
            <a:ext cx="3046660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91569" y="5879817"/>
            <a:ext cx="2834945" cy="695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PRE-PROCESSING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 Equalization, Image Augmentation, etc. for better segmentation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569026" y="1769340"/>
            <a:ext cx="3129243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51288" y="1861415"/>
            <a:ext cx="2864398" cy="695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PRE-PROCESSING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 Equalization and Image augmentation for better classification accuracy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40463" y="4117691"/>
            <a:ext cx="2214183" cy="96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984913" y="4190716"/>
            <a:ext cx="2130887" cy="828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 GENERATION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encoder decoder </a:t>
            </a: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model trained on local dataset.</a:t>
            </a: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9237" y="3820179"/>
            <a:ext cx="1416048" cy="1581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78817" y="1699711"/>
            <a:ext cx="2486161" cy="103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65850" y="2902026"/>
            <a:ext cx="2326256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595435" y="1810836"/>
            <a:ext cx="2277361" cy="828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DISEASE CLASSIFICATION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altLang="en-US" sz="11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Effecientnet</a:t>
            </a: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B4</a:t>
            </a: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model trained to classify 12 diseases fine-tuned on CXR14 dataset</a:t>
            </a: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3801" y="5802750"/>
            <a:ext cx="2326256" cy="85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281752" y="5898000"/>
            <a:ext cx="2129372" cy="6524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Yolo v4 </a:t>
            </a: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detect Lung Opacity.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5683326" y="2990926"/>
            <a:ext cx="2129372" cy="857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HEAT MAP GENERATION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GradCAM</a:t>
            </a: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on </a:t>
            </a:r>
            <a:r>
              <a:rPr lang="en-US" alt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effecientnet</a:t>
            </a:r>
            <a:r>
              <a:rPr lang="en-US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266580" y="1524865"/>
            <a:ext cx="1482919" cy="138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46535" y="3992279"/>
            <a:ext cx="2300510" cy="1227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880183" y="3984341"/>
            <a:ext cx="1852221" cy="1225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8953208" y="4058954"/>
            <a:ext cx="1708344" cy="106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Web-application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 end development on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Flask: 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Sign-up, Login, Homepage Report generation page etc.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873073" y="3973156"/>
            <a:ext cx="1246216" cy="1246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0934984" y="4055108"/>
            <a:ext cx="1108075" cy="10917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on Cloud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Azure</a:t>
            </a:r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72149" y="5656267"/>
            <a:ext cx="1747140" cy="915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10461048" y="5732467"/>
            <a:ext cx="1557894" cy="765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  <a:ea typeface="SimSun" panose="02010600030101010101" pitchFamily="2" charset="-122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development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alt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Database</a:t>
            </a:r>
            <a:endParaRPr lang="en-US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>
            <a:endCxn id="4" idx="1"/>
          </p:cNvCxnSpPr>
          <p:nvPr/>
        </p:nvCxnSpPr>
        <p:spPr bwMode="auto">
          <a:xfrm flipV="1">
            <a:off x="2151375" y="4605848"/>
            <a:ext cx="201485" cy="490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80"/>
          <p:cNvCxnSpPr>
            <a:cxnSpLocks noChangeShapeType="1"/>
            <a:stCxn id="4" idx="3"/>
            <a:endCxn id="10" idx="1"/>
          </p:cNvCxnSpPr>
          <p:nvPr/>
        </p:nvCxnSpPr>
        <p:spPr bwMode="auto">
          <a:xfrm flipV="1">
            <a:off x="3698771" y="4601085"/>
            <a:ext cx="241692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82"/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6154646" y="4601085"/>
            <a:ext cx="191889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84"/>
          <p:cNvCxnSpPr>
            <a:cxnSpLocks noChangeShapeType="1"/>
            <a:stCxn id="22" idx="3"/>
          </p:cNvCxnSpPr>
          <p:nvPr/>
        </p:nvCxnSpPr>
        <p:spPr bwMode="auto">
          <a:xfrm flipV="1">
            <a:off x="8647045" y="4597116"/>
            <a:ext cx="233138" cy="873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86"/>
          <p:cNvCxnSpPr>
            <a:cxnSpLocks noChangeShapeType="1"/>
            <a:stCxn id="24" idx="3"/>
            <a:endCxn id="26" idx="1"/>
          </p:cNvCxnSpPr>
          <p:nvPr/>
        </p:nvCxnSpPr>
        <p:spPr bwMode="auto">
          <a:xfrm flipV="1">
            <a:off x="10732404" y="4596503"/>
            <a:ext cx="140669" cy="6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Elbow Connector 90"/>
          <p:cNvCxnSpPr>
            <a:cxnSpLocks noChangeShapeType="1"/>
            <a:stCxn id="4" idx="0"/>
            <a:endCxn id="8" idx="2"/>
          </p:cNvCxnSpPr>
          <p:nvPr/>
        </p:nvCxnSpPr>
        <p:spPr bwMode="auto">
          <a:xfrm rot="5400000" flipH="1" flipV="1">
            <a:off x="2424453" y="3266054"/>
            <a:ext cx="1310559" cy="10783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Elbow Connector 92"/>
          <p:cNvCxnSpPr>
            <a:cxnSpLocks noChangeShapeType="1"/>
            <a:stCxn id="4" idx="2"/>
            <a:endCxn id="6" idx="0"/>
          </p:cNvCxnSpPr>
          <p:nvPr/>
        </p:nvCxnSpPr>
        <p:spPr bwMode="auto">
          <a:xfrm rot="16200000" flipH="1">
            <a:off x="2781851" y="5480411"/>
            <a:ext cx="554470" cy="66541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104"/>
          <p:cNvCxnSpPr>
            <a:cxnSpLocks noChangeShapeType="1"/>
            <a:stCxn id="8" idx="3"/>
            <a:endCxn id="14" idx="1"/>
          </p:cNvCxnSpPr>
          <p:nvPr/>
        </p:nvCxnSpPr>
        <p:spPr bwMode="auto">
          <a:xfrm>
            <a:off x="4698269" y="2217015"/>
            <a:ext cx="780548" cy="180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107"/>
          <p:cNvCxnSpPr>
            <a:cxnSpLocks noChangeShapeType="1"/>
            <a:stCxn id="14" idx="3"/>
            <a:endCxn id="20" idx="1"/>
          </p:cNvCxnSpPr>
          <p:nvPr/>
        </p:nvCxnSpPr>
        <p:spPr bwMode="auto">
          <a:xfrm flipV="1">
            <a:off x="7964978" y="2217015"/>
            <a:ext cx="2301602" cy="180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Elbow Connector 112"/>
          <p:cNvCxnSpPr>
            <a:cxnSpLocks noChangeShapeType="1"/>
            <a:stCxn id="28" idx="0"/>
            <a:endCxn id="24" idx="2"/>
          </p:cNvCxnSpPr>
          <p:nvPr/>
        </p:nvCxnSpPr>
        <p:spPr bwMode="auto">
          <a:xfrm rot="16200000" flipV="1">
            <a:off x="10302819" y="4713366"/>
            <a:ext cx="446376" cy="143942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03" y="4058954"/>
            <a:ext cx="2123684" cy="10873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85" y="3851785"/>
            <a:ext cx="1331693" cy="15049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646" y="1596302"/>
            <a:ext cx="1323709" cy="1236663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200818" y="2540076"/>
            <a:ext cx="1482919" cy="138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152" y="2604803"/>
            <a:ext cx="1367630" cy="1273175"/>
          </a:xfrm>
          <a:prstGeom prst="rect">
            <a:avLst/>
          </a:prstGeom>
        </p:spPr>
      </p:pic>
      <p:cxnSp>
        <p:nvCxnSpPr>
          <p:cNvPr id="95" name="Straight Arrow Connector 94"/>
          <p:cNvCxnSpPr>
            <a:stCxn id="16" idx="2"/>
            <a:endCxn id="15" idx="0"/>
          </p:cNvCxnSpPr>
          <p:nvPr/>
        </p:nvCxnSpPr>
        <p:spPr>
          <a:xfrm flipH="1">
            <a:off x="6728978" y="2639511"/>
            <a:ext cx="5138" cy="26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5" idx="3"/>
          </p:cNvCxnSpPr>
          <p:nvPr/>
        </p:nvCxnSpPr>
        <p:spPr>
          <a:xfrm>
            <a:off x="7892106" y="3411614"/>
            <a:ext cx="308712" cy="6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3" idx="3"/>
            <a:endCxn id="24" idx="0"/>
          </p:cNvCxnSpPr>
          <p:nvPr/>
        </p:nvCxnSpPr>
        <p:spPr>
          <a:xfrm>
            <a:off x="9634782" y="3241391"/>
            <a:ext cx="171512" cy="742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0" idx="2"/>
            <a:endCxn id="24" idx="0"/>
          </p:cNvCxnSpPr>
          <p:nvPr/>
        </p:nvCxnSpPr>
        <p:spPr>
          <a:xfrm rot="5400000">
            <a:off x="9869579" y="2845880"/>
            <a:ext cx="1075176" cy="12017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964978" y="5420454"/>
            <a:ext cx="1482919" cy="138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399" y="5471933"/>
            <a:ext cx="1362075" cy="1332821"/>
          </a:xfrm>
          <a:prstGeom prst="rect">
            <a:avLst/>
          </a:prstGeom>
        </p:spPr>
      </p:pic>
      <p:cxnSp>
        <p:nvCxnSpPr>
          <p:cNvPr id="110" name="Straight Arrow Connector 109"/>
          <p:cNvCxnSpPr>
            <a:stCxn id="6" idx="3"/>
            <a:endCxn id="17" idx="1"/>
          </p:cNvCxnSpPr>
          <p:nvPr/>
        </p:nvCxnSpPr>
        <p:spPr>
          <a:xfrm flipV="1">
            <a:off x="4615687" y="6229788"/>
            <a:ext cx="558114" cy="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6" idx="3"/>
            <a:endCxn id="28" idx="1"/>
          </p:cNvCxnSpPr>
          <p:nvPr/>
        </p:nvCxnSpPr>
        <p:spPr>
          <a:xfrm>
            <a:off x="9447897" y="6112604"/>
            <a:ext cx="924252" cy="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7" idx="3"/>
          </p:cNvCxnSpPr>
          <p:nvPr/>
        </p:nvCxnSpPr>
        <p:spPr>
          <a:xfrm>
            <a:off x="7500057" y="6229788"/>
            <a:ext cx="464921" cy="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2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977" y="1151797"/>
            <a:ext cx="8636775" cy="2655576"/>
          </a:xfrm>
        </p:spPr>
        <p:txBody>
          <a:bodyPr/>
          <a:lstStyle/>
          <a:p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86675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261257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dirty="0"/>
              <a:t>INDIANA DATASET [1]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A1FD6-532D-4102-8DA1-ABC46A17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614" y="1301653"/>
            <a:ext cx="9071059" cy="2767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1">
                    <a:lumMod val="50000"/>
                  </a:schemeClr>
                </a:solidFill>
              </a:rPr>
              <a:t>7470 images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1">
                    <a:lumMod val="50000"/>
                  </a:schemeClr>
                </a:solidFill>
              </a:rPr>
              <a:t>3955 reports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1">
                    <a:lumMod val="50000"/>
                  </a:schemeClr>
                </a:solidFill>
              </a:rPr>
              <a:t>For Report Generation</a:t>
            </a:r>
          </a:p>
          <a:p>
            <a:pPr>
              <a:lnSpc>
                <a:spcPct val="100000"/>
              </a:lnSpc>
            </a:pP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09" y="3122034"/>
            <a:ext cx="3814639" cy="868075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60" y="4196196"/>
            <a:ext cx="7572375" cy="2019300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168" y="1281546"/>
            <a:ext cx="2767600" cy="2787707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938" y="1281567"/>
            <a:ext cx="2705816" cy="2786990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14208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5DA89-9689-4EB7-83A3-32913C232C3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16c05727-aa75-4e4a-9b5f-8a80a1165891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70FA373-FC71-43C5-B962-D433940CCD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1414</Words>
  <Application>Microsoft Office PowerPoint</Application>
  <PresentationFormat>Widescreen</PresentationFormat>
  <Paragraphs>345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Century Gothic</vt:lpstr>
      <vt:lpstr>Franklin Gothic Book</vt:lpstr>
      <vt:lpstr>Impact</vt:lpstr>
      <vt:lpstr>Lucida Bright</vt:lpstr>
      <vt:lpstr>proxima-nova</vt:lpstr>
      <vt:lpstr>Times New Roman</vt:lpstr>
      <vt:lpstr>Crop</vt:lpstr>
      <vt:lpstr>XAR</vt:lpstr>
      <vt:lpstr>Group Members</vt:lpstr>
      <vt:lpstr>Presentation Outline</vt:lpstr>
      <vt:lpstr>Group Member Contribution</vt:lpstr>
      <vt:lpstr>PowerPoint Presentation</vt:lpstr>
      <vt:lpstr>INTRODUCTION</vt:lpstr>
      <vt:lpstr>GENERAL FLOW CHART</vt:lpstr>
      <vt:lpstr>DATA SETS</vt:lpstr>
      <vt:lpstr>INDIANA DATASET [1]</vt:lpstr>
      <vt:lpstr>CXR14 DATASET [2]</vt:lpstr>
      <vt:lpstr>8500+ images for lung opacity with corresponding bounding box coordinates. 10000+ images which indicate no lung opacity. </vt:lpstr>
      <vt:lpstr>LOCAL DATA SET</vt:lpstr>
      <vt:lpstr>PowerPoint Presentation</vt:lpstr>
      <vt:lpstr>REPORT GENERATION: PREPROCESSING</vt:lpstr>
      <vt:lpstr>MODELS</vt:lpstr>
      <vt:lpstr>REPORT GENERATION: ENCODER MODEL</vt:lpstr>
      <vt:lpstr>REPORT GENERATION: DECODER MODEL</vt:lpstr>
      <vt:lpstr>REPORT GENERATION: TRAINING AND RESULT</vt:lpstr>
      <vt:lpstr>IMAGE CLASSIFICATION : EFFICIENTET B4</vt:lpstr>
      <vt:lpstr>IMAGE CLASSIFICATION : TRAINING</vt:lpstr>
      <vt:lpstr>IMAGE CLASSIFICATION : RESULTS</vt:lpstr>
      <vt:lpstr>IMAGE SEGMENTATION: GRADIENT CLASS ACTIVATION MAPS </vt:lpstr>
      <vt:lpstr>PowerPoint Presentation</vt:lpstr>
      <vt:lpstr>PowerPoint Presentation</vt:lpstr>
      <vt:lpstr>PowerPoint Presentation</vt:lpstr>
      <vt:lpstr>IMAGE SEGMENTATION: LUNG OPACITY DETECTION</vt:lpstr>
      <vt:lpstr>TRAINING</vt:lpstr>
      <vt:lpstr>PowerPoint Presentation</vt:lpstr>
      <vt:lpstr>Application development and deployment</vt:lpstr>
      <vt:lpstr>PowerPoint Presentation</vt:lpstr>
      <vt:lpstr>PowerPoint Presentation</vt:lpstr>
      <vt:lpstr>User Registration and Authentication</vt:lpstr>
      <vt:lpstr>PowerPoint Presentation</vt:lpstr>
      <vt:lpstr>INTERFACE</vt:lpstr>
      <vt:lpstr>PowerPoint Presentation</vt:lpstr>
      <vt:lpstr>PowerPoint Presentation</vt:lpstr>
      <vt:lpstr>THANK YOU </vt:lpstr>
      <vt:lpstr>REPORT GENERATION: EMBEDDING LAYER</vt:lpstr>
      <vt:lpstr>REPORT GENERATION: ATTENTION MECHANISM</vt:lpstr>
      <vt:lpstr>REPORT GENERATION: GATED RECURRENT UNIT (GRU)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2021-05-26T17:40:01Z</dcterms:created>
  <dcterms:modified xsi:type="dcterms:W3CDTF">2021-07-02T16:32:15Z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